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4727"/>
    <a:srgbClr val="52472B"/>
    <a:srgbClr val="CAC7A7"/>
    <a:srgbClr val="C8102E"/>
    <a:srgbClr val="4C452B"/>
    <a:srgbClr val="FFFFFF"/>
    <a:srgbClr val="D2D0CA"/>
    <a:srgbClr val="B315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48" autoAdjust="0"/>
    <p:restoredTop sz="90929"/>
  </p:normalViewPr>
  <p:slideViewPr>
    <p:cSldViewPr>
      <p:cViewPr>
        <p:scale>
          <a:sx n="24" d="100"/>
          <a:sy n="24" d="100"/>
        </p:scale>
        <p:origin x="2046" y="-210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9323B-C28E-4777-9B5D-0BD902D62C84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257A-88B5-45B0-98DF-132715A5B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7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257A-88B5-45B0-98DF-132715A5B0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3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438" y="1317625"/>
            <a:ext cx="9875837" cy="280876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1317625"/>
            <a:ext cx="29475113" cy="280876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3925" y="7680325"/>
            <a:ext cx="19675475" cy="217249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7680325"/>
            <a:ext cx="19675475" cy="217249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7" cy="3070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7" cy="18965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3"/>
            <a:ext cx="26335037" cy="272097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7" cy="1975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7" cy="3862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43891200" cy="35814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31470600"/>
            <a:ext cx="43891200" cy="1447800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3581400"/>
            <a:ext cx="43891200" cy="1600200"/>
          </a:xfrm>
          <a:prstGeom prst="rect">
            <a:avLst/>
          </a:prstGeom>
          <a:solidFill>
            <a:srgbClr val="CAC7A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5" y="470055"/>
            <a:ext cx="16306789" cy="12212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2pPr>
      <a:lvl3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3pPr>
      <a:lvl4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4pPr>
      <a:lvl5pPr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5pPr>
      <a:lvl6pPr marL="4572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6pPr>
      <a:lvl7pPr marL="9144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7pPr>
      <a:lvl8pPr marL="13716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8pPr>
      <a:lvl9pPr marL="1828800" algn="ctr" defTabSz="4389438" rtl="0" fontAlgn="base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" charset="0"/>
        </a:defRPr>
      </a:lvl9pPr>
    </p:titleStyle>
    <p:bodyStyle>
      <a:lvl1pPr marL="1646238" indent="-1646238" algn="l" defTabSz="4389438" rtl="0" fontAlgn="base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+mn-ea"/>
          <a:cs typeface="+mn-cs"/>
        </a:defRPr>
      </a:lvl1pPr>
      <a:lvl2pPr marL="3565525" indent="-1371600" algn="l" defTabSz="4389438" rtl="0" fontAlgn="base">
        <a:spcBef>
          <a:spcPct val="20000"/>
        </a:spcBef>
        <a:spcAft>
          <a:spcPct val="0"/>
        </a:spcAft>
        <a:buChar char="–"/>
        <a:defRPr sz="13400">
          <a:solidFill>
            <a:schemeClr val="tx1"/>
          </a:solidFill>
          <a:latin typeface="+mn-lt"/>
        </a:defRPr>
      </a:lvl2pPr>
      <a:lvl3pPr marL="5486400" indent="-1096963" algn="l" defTabSz="4389438" rtl="0" fontAlgn="base">
        <a:spcBef>
          <a:spcPct val="20000"/>
        </a:spcBef>
        <a:spcAft>
          <a:spcPct val="0"/>
        </a:spcAft>
        <a:buChar char="•"/>
        <a:defRPr sz="11500">
          <a:solidFill>
            <a:schemeClr val="tx1"/>
          </a:solidFill>
          <a:latin typeface="+mn-lt"/>
        </a:defRPr>
      </a:lvl3pPr>
      <a:lvl4pPr marL="7680325" indent="-1096963" algn="l" defTabSz="4389438" rtl="0" fontAlgn="base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</a:defRPr>
      </a:lvl4pPr>
      <a:lvl5pPr marL="98758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5pPr>
      <a:lvl6pPr marL="103330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6pPr>
      <a:lvl7pPr marL="107902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7pPr>
      <a:lvl8pPr marL="112474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8pPr>
      <a:lvl9pPr marL="11704638" indent="-1096963" algn="l" defTabSz="4389438" rtl="0" fontAlgn="base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eft Brace 27">
            <a:extLst>
              <a:ext uri="{FF2B5EF4-FFF2-40B4-BE49-F238E27FC236}">
                <a16:creationId xmlns:a16="http://schemas.microsoft.com/office/drawing/2014/main" id="{73019199-B17C-4594-924D-236BE2738D09}"/>
              </a:ext>
            </a:extLst>
          </p:cNvPr>
          <p:cNvSpPr/>
          <p:nvPr/>
        </p:nvSpPr>
        <p:spPr bwMode="auto">
          <a:xfrm rot="16200000">
            <a:off x="26954168" y="26425542"/>
            <a:ext cx="1486063" cy="6778799"/>
          </a:xfrm>
          <a:prstGeom prst="leftBrace">
            <a:avLst>
              <a:gd name="adj1" fmla="val 114040"/>
              <a:gd name="adj2" fmla="val 50000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CF0DA8A-A4AF-4F00-B567-971394308288}"/>
              </a:ext>
            </a:extLst>
          </p:cNvPr>
          <p:cNvSpPr/>
          <p:nvPr/>
        </p:nvSpPr>
        <p:spPr bwMode="auto">
          <a:xfrm rot="16200000">
            <a:off x="14377684" y="20991346"/>
            <a:ext cx="1468554" cy="17629682"/>
          </a:xfrm>
          <a:prstGeom prst="leftBrace">
            <a:avLst>
              <a:gd name="adj1" fmla="val 135458"/>
              <a:gd name="adj2" fmla="val 50000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C3A46-1D92-4DD2-BA68-01CCF982E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30"/>
                    </a14:imgEffect>
                    <a14:imgEffect>
                      <a14:saturation sat="125000"/>
                    </a14:imgEffect>
                  </a14:imgLayer>
                </a14:imgProps>
              </a:ext>
            </a:extLst>
          </a:blip>
          <a:srcRect l="36245" t="7150" r="35919" b="7447"/>
          <a:stretch/>
        </p:blipFill>
        <p:spPr>
          <a:xfrm>
            <a:off x="39392668" y="22417406"/>
            <a:ext cx="3702369" cy="8360188"/>
          </a:xfrm>
          <a:prstGeom prst="rect">
            <a:avLst/>
          </a:prstGeom>
        </p:spPr>
      </p:pic>
      <p:pic>
        <p:nvPicPr>
          <p:cNvPr id="1028" name="Picture 4" descr="Image result for arizona green tea can">
            <a:extLst>
              <a:ext uri="{FF2B5EF4-FFF2-40B4-BE49-F238E27FC236}">
                <a16:creationId xmlns:a16="http://schemas.microsoft.com/office/drawing/2014/main" id="{BB779C95-4716-4691-952B-1B4A68B92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8" t="4398" r="31429" b="3852"/>
          <a:stretch/>
        </p:blipFill>
        <p:spPr bwMode="auto">
          <a:xfrm>
            <a:off x="31623000" y="21259800"/>
            <a:ext cx="3810000" cy="94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1524000" y="1935163"/>
            <a:ext cx="2290883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7200" b="1" dirty="0">
                <a:solidFill>
                  <a:srgbClr val="FFFFFF"/>
                </a:solidFill>
                <a:latin typeface="Arial" charset="0"/>
              </a:rPr>
              <a:t>Department of Electrical and Computer Engineering</a:t>
            </a:r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23241000" y="1660525"/>
            <a:ext cx="19202400" cy="132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2">
              <a:lnSpc>
                <a:spcPct val="75000"/>
              </a:lnSpc>
              <a:spcBef>
                <a:spcPct val="50000"/>
              </a:spcBef>
            </a:pPr>
            <a:r>
              <a:rPr lang="en-US" sz="4000" dirty="0">
                <a:solidFill>
                  <a:schemeClr val="bg1"/>
                </a:solidFill>
                <a:latin typeface="Arial" charset="0"/>
              </a:rPr>
              <a:t>Computer Engineering 186</a:t>
            </a:r>
          </a:p>
          <a:p>
            <a:pPr marL="228600" lvl="2">
              <a:lnSpc>
                <a:spcPct val="75000"/>
              </a:lnSpc>
              <a:spcBef>
                <a:spcPct val="50000"/>
              </a:spcBef>
            </a:pPr>
            <a:r>
              <a:rPr lang="en-US" sz="4000" dirty="0">
                <a:solidFill>
                  <a:schemeClr val="bg1"/>
                </a:solidFill>
                <a:latin typeface="Arial" charset="0"/>
              </a:rPr>
              <a:t>Spring 2019</a:t>
            </a: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1600200" y="3810000"/>
            <a:ext cx="39014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6000" dirty="0">
                <a:solidFill>
                  <a:srgbClr val="524727"/>
                </a:solidFill>
                <a:latin typeface="Arial" charset="0"/>
              </a:rPr>
              <a:t>Alexis J. Renderos, William Lavelle, Rolf Anderson, </a:t>
            </a:r>
            <a:r>
              <a:rPr lang="en-US" sz="6000" dirty="0" err="1">
                <a:solidFill>
                  <a:srgbClr val="524727"/>
                </a:solidFill>
                <a:latin typeface="Arial" charset="0"/>
              </a:rPr>
              <a:t>Ritvik</a:t>
            </a:r>
            <a:r>
              <a:rPr lang="en-US" sz="6000" dirty="0">
                <a:solidFill>
                  <a:srgbClr val="524727"/>
                </a:solidFill>
                <a:latin typeface="Arial" charset="0"/>
              </a:rPr>
              <a:t> </a:t>
            </a:r>
            <a:r>
              <a:rPr lang="en-US" sz="6000" dirty="0" err="1">
                <a:solidFill>
                  <a:srgbClr val="524727"/>
                </a:solidFill>
                <a:latin typeface="Arial" charset="0"/>
              </a:rPr>
              <a:t>Maripally</a:t>
            </a:r>
            <a:endParaRPr lang="en-US" sz="6000" dirty="0">
              <a:solidFill>
                <a:srgbClr val="524727"/>
              </a:solidFill>
              <a:latin typeface="Arial" charset="0"/>
            </a:endParaRP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1447800" y="31789688"/>
            <a:ext cx="1463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75000"/>
              </a:lnSpc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Arial" charset="0"/>
              </a:rPr>
              <a:t>Acknowledgements</a:t>
            </a:r>
            <a:endParaRPr lang="en-US" sz="48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64" name="Text Box 16"/>
          <p:cNvSpPr txBox="1">
            <a:spLocks noChangeArrowheads="1"/>
          </p:cNvSpPr>
          <p:nvPr/>
        </p:nvSpPr>
        <p:spPr bwMode="auto">
          <a:xfrm>
            <a:off x="1597025" y="5692775"/>
            <a:ext cx="40871189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8000" b="1" dirty="0">
                <a:latin typeface="Arial" charset="0"/>
              </a:rPr>
              <a:t>Adaptive Visual Target Identification and Tracking through </a:t>
            </a:r>
          </a:p>
          <a:p>
            <a:pPr algn="l"/>
            <a:r>
              <a:rPr lang="en-US" sz="8000" b="1" dirty="0">
                <a:latin typeface="Arial" charset="0"/>
              </a:rPr>
              <a:t>Convolutional Neural Network (CNN) based Machine Learning and Computer Vision</a:t>
            </a:r>
          </a:p>
        </p:txBody>
      </p:sp>
      <p:sp>
        <p:nvSpPr>
          <p:cNvPr id="2066" name="Text Box 18"/>
          <p:cNvSpPr txBox="1">
            <a:spLocks noChangeArrowheads="1"/>
          </p:cNvSpPr>
          <p:nvPr/>
        </p:nvSpPr>
        <p:spPr bwMode="auto">
          <a:xfrm>
            <a:off x="1604282" y="8339052"/>
            <a:ext cx="14245318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6000" b="1" u="sng" dirty="0"/>
              <a:t>Abstract</a:t>
            </a:r>
          </a:p>
          <a:p>
            <a:pPr algn="just">
              <a:spcBef>
                <a:spcPct val="50000"/>
              </a:spcBef>
            </a:pPr>
            <a:r>
              <a:rPr lang="en-US" sz="4800" b="1" dirty="0"/>
              <a:t>The aim of this project is to identify a chosen object of interest at range using a camera feed and an image processing algorithm to assist in the detection, identification and tracking of the target. </a:t>
            </a:r>
            <a:r>
              <a:rPr lang="en-US" sz="4800" dirty="0"/>
              <a:t>It is expected that the object of interest has already been analyzed, and that the target is in the field of view of the camera.</a:t>
            </a:r>
            <a:endParaRPr lang="en-US" sz="4800" b="1" dirty="0"/>
          </a:p>
        </p:txBody>
      </p:sp>
      <p:pic>
        <p:nvPicPr>
          <p:cNvPr id="1026" name="Picture 2" descr="Image result for razzleberry peace tea can">
            <a:extLst>
              <a:ext uri="{FF2B5EF4-FFF2-40B4-BE49-F238E27FC236}">
                <a16:creationId xmlns:a16="http://schemas.microsoft.com/office/drawing/2014/main" id="{14A69A97-4613-475B-B1F0-5FF1706FD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00" y="21273536"/>
            <a:ext cx="3881515" cy="94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8C80C-46D0-4CB5-B2A5-A702F81293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70000" detail="10"/>
                    </a14:imgEffect>
                    <a14:imgEffect>
                      <a14:sharpenSoften amount="-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574" t="5790" r="7195" b="31454"/>
          <a:stretch/>
        </p:blipFill>
        <p:spPr>
          <a:xfrm>
            <a:off x="5867400" y="21285007"/>
            <a:ext cx="24276407" cy="641530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Picture 6" descr="A picture containing wall, indoor, sewing machine, appliance&#10;&#10;Description automatically generated">
            <a:extLst>
              <a:ext uri="{FF2B5EF4-FFF2-40B4-BE49-F238E27FC236}">
                <a16:creationId xmlns:a16="http://schemas.microsoft.com/office/drawing/2014/main" id="{33CF0689-8B14-4A07-B48E-CAFF4C00ABF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000"/>
                    </a14:imgEffect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73" t="24557" r="27367" b="23682"/>
          <a:stretch/>
        </p:blipFill>
        <p:spPr>
          <a:xfrm rot="5400000">
            <a:off x="505740" y="22224849"/>
            <a:ext cx="6317284" cy="4737963"/>
          </a:xfrm>
          <a:prstGeom prst="rect">
            <a:avLst/>
          </a:prstGeom>
          <a:ln w="127000" cap="sq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C05F44-4C95-4AA1-8141-4CD31C527912}"/>
              </a:ext>
            </a:extLst>
          </p:cNvPr>
          <p:cNvSpPr txBox="1"/>
          <p:nvPr/>
        </p:nvSpPr>
        <p:spPr>
          <a:xfrm>
            <a:off x="1295400" y="28469628"/>
            <a:ext cx="473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Univers-Black" pitchFamily="2" charset="0"/>
              </a:rPr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38108-F562-49BF-BDDB-58C81D5B685B}"/>
              </a:ext>
            </a:extLst>
          </p:cNvPr>
          <p:cNvSpPr txBox="1"/>
          <p:nvPr/>
        </p:nvSpPr>
        <p:spPr>
          <a:xfrm>
            <a:off x="6297119" y="28531183"/>
            <a:ext cx="1138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Univers-Black" pitchFamily="2" charset="0"/>
              </a:rPr>
              <a:t>CONVOLUTION + RELU      POOLING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55936E-95DF-4F2B-A304-3637F04A2157}"/>
              </a:ext>
            </a:extLst>
          </p:cNvPr>
          <p:cNvSpPr txBox="1"/>
          <p:nvPr/>
        </p:nvSpPr>
        <p:spPr>
          <a:xfrm>
            <a:off x="14056190" y="28531183"/>
            <a:ext cx="1138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Univers-Black" pitchFamily="2" charset="0"/>
              </a:rPr>
              <a:t>CONVOLUTION + RELU    POOLING		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EE660C-2845-4C70-A9A7-148CB442E16F}"/>
              </a:ext>
            </a:extLst>
          </p:cNvPr>
          <p:cNvSpPr txBox="1"/>
          <p:nvPr/>
        </p:nvSpPr>
        <p:spPr>
          <a:xfrm>
            <a:off x="25714790" y="28346400"/>
            <a:ext cx="3810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Univers-Black" pitchFamily="2" charset="0"/>
              </a:rPr>
              <a:t>FULLY</a:t>
            </a:r>
            <a:r>
              <a:rPr lang="en-US" dirty="0">
                <a:latin typeface="Univers-Black" pitchFamily="2" charset="0"/>
              </a:rPr>
              <a:t> </a:t>
            </a:r>
          </a:p>
          <a:p>
            <a:pPr algn="ctr"/>
            <a:r>
              <a:rPr lang="en-US" dirty="0">
                <a:latin typeface="Univers-Black" pitchFamily="2" charset="0"/>
              </a:rPr>
              <a:t>CONNECTED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B4068-D5BF-4B68-A3C1-9E3CFB8F18B4}"/>
              </a:ext>
            </a:extLst>
          </p:cNvPr>
          <p:cNvSpPr/>
          <p:nvPr/>
        </p:nvSpPr>
        <p:spPr>
          <a:xfrm>
            <a:off x="24476527" y="28538500"/>
            <a:ext cx="2041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Univers-Black" pitchFamily="2" charset="0"/>
              </a:rPr>
              <a:t>FLATTEN 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35A423-EBCA-4912-A99B-F4080BBD626A}"/>
              </a:ext>
            </a:extLst>
          </p:cNvPr>
          <p:cNvSpPr/>
          <p:nvPr/>
        </p:nvSpPr>
        <p:spPr>
          <a:xfrm>
            <a:off x="28803600" y="28531183"/>
            <a:ext cx="2282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Univers-Black" pitchFamily="2" charset="0"/>
              </a:rPr>
              <a:t>SOFTMAX 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B47A80-CD35-4EE2-8BB7-804F288EF6BA}"/>
              </a:ext>
            </a:extLst>
          </p:cNvPr>
          <p:cNvSpPr txBox="1"/>
          <p:nvPr/>
        </p:nvSpPr>
        <p:spPr>
          <a:xfrm>
            <a:off x="24307798" y="30532907"/>
            <a:ext cx="677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Univers-Black" pitchFamily="2" charset="0"/>
              </a:rPr>
              <a:t>CLASSIFICATION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575C3-4B17-4EC1-99A2-C9AAF6421E8C}"/>
              </a:ext>
            </a:extLst>
          </p:cNvPr>
          <p:cNvSpPr txBox="1"/>
          <p:nvPr/>
        </p:nvSpPr>
        <p:spPr>
          <a:xfrm>
            <a:off x="6297118" y="30536347"/>
            <a:ext cx="1746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Univers-Black" pitchFamily="2" charset="0"/>
              </a:rPr>
              <a:t>FEATURE 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126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</vt:lpstr>
      <vt:lpstr>Univers-Black</vt:lpstr>
      <vt:lpstr>Blank Presentation</vt:lpstr>
      <vt:lpstr>PowerPoint Presentation</vt:lpstr>
    </vt:vector>
  </TitlesOfParts>
  <Company>ISU Printing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Louden</dc:creator>
  <cp:lastModifiedBy>Alexis Renderos</cp:lastModifiedBy>
  <cp:revision>31</cp:revision>
  <cp:lastPrinted>2005-05-04T14:31:29Z</cp:lastPrinted>
  <dcterms:created xsi:type="dcterms:W3CDTF">2016-12-19T17:37:43Z</dcterms:created>
  <dcterms:modified xsi:type="dcterms:W3CDTF">2019-04-20T22:49:44Z</dcterms:modified>
</cp:coreProperties>
</file>